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83" r:id="rId2"/>
    <p:sldId id="401" r:id="rId3"/>
    <p:sldId id="394" r:id="rId4"/>
    <p:sldId id="395" r:id="rId5"/>
    <p:sldId id="396" r:id="rId6"/>
    <p:sldId id="397" r:id="rId7"/>
    <p:sldId id="399" r:id="rId8"/>
    <p:sldId id="398" r:id="rId9"/>
    <p:sldId id="402" r:id="rId10"/>
    <p:sldId id="40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86895" autoAdjust="0"/>
  </p:normalViewPr>
  <p:slideViewPr>
    <p:cSldViewPr>
      <p:cViewPr varScale="1">
        <p:scale>
          <a:sx n="55" d="100"/>
          <a:sy n="55" d="100"/>
        </p:scale>
        <p:origin x="1604"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305AD5-11F7-4823-BBD4-B6FF3DD12147}" type="datetimeFigureOut">
              <a:rPr lang="en-US" smtClean="0"/>
              <a:pPr/>
              <a:t>12/4/2025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58BD1-B1AF-42A6-96BF-84A2584851DD}" type="slidenum">
              <a:rPr lang="en-US" smtClean="0"/>
              <a:pPr/>
              <a:t>‹#›</a:t>
            </a:fld>
            <a:endParaRPr lang="en-US"/>
          </a:p>
        </p:txBody>
      </p:sp>
    </p:spTree>
    <p:extLst>
      <p:ext uri="{BB962C8B-B14F-4D97-AF65-F5344CB8AC3E}">
        <p14:creationId xmlns:p14="http://schemas.microsoft.com/office/powerpoint/2010/main" val="297607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558BD1-B1AF-42A6-96BF-84A2584851DD}" type="slidenum">
              <a:rPr lang="en-US" smtClean="0"/>
              <a:pPr/>
              <a:t>2</a:t>
            </a:fld>
            <a:endParaRPr lang="en-US"/>
          </a:p>
        </p:txBody>
      </p:sp>
    </p:spTree>
    <p:extLst>
      <p:ext uri="{BB962C8B-B14F-4D97-AF65-F5344CB8AC3E}">
        <p14:creationId xmlns:p14="http://schemas.microsoft.com/office/powerpoint/2010/main" val="556315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92009F-85C2-4EBD-ABBA-CCC53E48AA53}"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72F1-F272-450E-97D2-A864216240FE}"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92009F-85C2-4EBD-ABBA-CCC53E48AA53}"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92009F-85C2-4EBD-ABBA-CCC53E48AA53}"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92009F-85C2-4EBD-ABBA-CCC53E48AA53}"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72F1-F272-450E-97D2-A864216240FE}"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92009F-85C2-4EBD-ABBA-CCC53E48AA53}" type="datetimeFigureOut">
              <a:rPr lang="en-US" smtClean="0"/>
              <a:pPr/>
              <a:t>12/4/2025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A92009F-85C2-4EBD-ABBA-CCC53E48AA53}"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72F1-F272-450E-97D2-A864216240FE}"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92009F-85C2-4EBD-ABBA-CCC53E48AA53}" type="datetimeFigureOut">
              <a:rPr lang="en-US" smtClean="0"/>
              <a:pPr/>
              <a:t>12/4/2025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072F1-F272-450E-97D2-A864216240FE}"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92009F-85C2-4EBD-ABBA-CCC53E48AA53}" type="datetimeFigureOut">
              <a:rPr lang="en-US" smtClean="0"/>
              <a:pPr/>
              <a:t>12/4/2025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2009F-85C2-4EBD-ABBA-CCC53E48AA53}" type="datetimeFigureOut">
              <a:rPr lang="en-US" smtClean="0"/>
              <a:pPr/>
              <a:t>12/4/2025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2009F-85C2-4EBD-ABBA-CCC53E48AA53}"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72F1-F272-450E-97D2-A864216240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92009F-85C2-4EBD-ABBA-CCC53E48AA53}" type="datetimeFigureOut">
              <a:rPr lang="en-US" smtClean="0"/>
              <a:pPr/>
              <a:t>12/4/2025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072F1-F272-450E-97D2-A864216240FE}"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A92009F-85C2-4EBD-ABBA-CCC53E48AA53}" type="datetimeFigureOut">
              <a:rPr lang="en-US" smtClean="0"/>
              <a:pPr/>
              <a:t>12/4/2025</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62072F1-F272-450E-97D2-A864216240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43000" y="10886"/>
            <a:ext cx="7010400" cy="1196752"/>
          </a:xfrm>
          <a:solidFill>
            <a:srgbClr val="FF0000"/>
          </a:solidFill>
        </p:spPr>
        <p:txBody>
          <a:bodyPr>
            <a:noAutofit/>
          </a:bodyPr>
          <a:lstStyle/>
          <a:p>
            <a:pPr marL="0" indent="0" algn="ctr" eaLnBrk="1" hangingPunct="1">
              <a:buNone/>
              <a:defRPr/>
            </a:pPr>
            <a:r>
              <a:rPr lang="en-US" sz="2400" b="1" u="sng" dirty="0">
                <a:solidFill>
                  <a:schemeClr val="tx1">
                    <a:lumMod val="85000"/>
                    <a:lumOff val="15000"/>
                  </a:schemeClr>
                </a:solidFill>
                <a:latin typeface="Copperplate Gothic Bold" pitchFamily="34" charset="0"/>
                <a:cs typeface="Arial" charset="0"/>
              </a:rPr>
              <a:t>ARMY PUBLIC SCHOOL </a:t>
            </a:r>
            <a:br>
              <a:rPr lang="en-US" sz="2400" b="1" u="sng" dirty="0">
                <a:solidFill>
                  <a:schemeClr val="tx1">
                    <a:lumMod val="85000"/>
                    <a:lumOff val="15000"/>
                  </a:schemeClr>
                </a:solidFill>
                <a:latin typeface="Copperplate Gothic Bold" pitchFamily="34" charset="0"/>
                <a:cs typeface="Arial" charset="0"/>
              </a:rPr>
            </a:br>
            <a:r>
              <a:rPr lang="en-US" sz="2400" b="1" u="sng" dirty="0">
                <a:solidFill>
                  <a:schemeClr val="tx1">
                    <a:lumMod val="85000"/>
                    <a:lumOff val="15000"/>
                  </a:schemeClr>
                </a:solidFill>
                <a:latin typeface="Copperplate Gothic Bold" pitchFamily="34" charset="0"/>
                <a:cs typeface="Arial" charset="0"/>
              </a:rPr>
              <a:t>HISAR </a:t>
            </a:r>
          </a:p>
        </p:txBody>
      </p:sp>
      <p:sp>
        <p:nvSpPr>
          <p:cNvPr id="13315" name="TextBox 2"/>
          <p:cNvSpPr txBox="1">
            <a:spLocks noChangeArrowheads="1"/>
          </p:cNvSpPr>
          <p:nvPr/>
        </p:nvSpPr>
        <p:spPr bwMode="auto">
          <a:xfrm>
            <a:off x="1371600" y="5486400"/>
            <a:ext cx="6400800" cy="1138773"/>
          </a:xfrm>
          <a:prstGeom prst="rect">
            <a:avLst/>
          </a:prstGeom>
          <a:solidFill>
            <a:srgbClr val="FF0000"/>
          </a:solidFill>
          <a:ln w="9525">
            <a:noFill/>
            <a:miter lim="800000"/>
            <a:headEnd/>
            <a:tailEnd/>
          </a:ln>
        </p:spPr>
        <p:txBody>
          <a:bodyPr wrap="square" anchor="t">
            <a:spAutoFit/>
          </a:bodyPr>
          <a:lstStyle/>
          <a:p>
            <a:pPr algn="ctr"/>
            <a:endParaRPr lang="en-US" sz="2400" b="1" u="sng" dirty="0">
              <a:solidFill>
                <a:schemeClr val="tx1">
                  <a:lumMod val="85000"/>
                  <a:lumOff val="15000"/>
                </a:schemeClr>
              </a:solidFill>
              <a:latin typeface="Copperplate Gothic Bold" pitchFamily="34" charset="0"/>
            </a:endParaRPr>
          </a:p>
          <a:p>
            <a:pPr algn="ctr"/>
            <a:r>
              <a:rPr lang="en-US" sz="2400" b="1" u="sng" dirty="0">
                <a:solidFill>
                  <a:schemeClr val="tx1">
                    <a:lumMod val="85000"/>
                    <a:lumOff val="15000"/>
                  </a:schemeClr>
                </a:solidFill>
                <a:latin typeface="Copperplate Gothic Bold" pitchFamily="34" charset="0"/>
              </a:rPr>
              <a:t>ASHA SCHOOL HISAR</a:t>
            </a:r>
          </a:p>
          <a:p>
            <a:pPr algn="ctr"/>
            <a:endParaRPr lang="en-US" sz="2000" b="1" u="sng" dirty="0">
              <a:solidFill>
                <a:srgbClr val="FFFF00"/>
              </a:solidFill>
              <a:latin typeface="Copperplate Gothic Bold" pitchFamily="34"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11430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8" name="Picture 7" descr="photo.jpg"/>
          <p:cNvPicPr>
            <a:picLocks noChangeAspect="1"/>
          </p:cNvPicPr>
          <p:nvPr/>
        </p:nvPicPr>
        <p:blipFill>
          <a:blip r:embed="rId4"/>
          <a:stretch>
            <a:fillRect/>
          </a:stretch>
        </p:blipFill>
        <p:spPr>
          <a:xfrm>
            <a:off x="0" y="1143000"/>
            <a:ext cx="9144000" cy="4343400"/>
          </a:xfrm>
          <a:prstGeom prst="rect">
            <a:avLst/>
          </a:prstGeom>
        </p:spPr>
      </p:pic>
      <p:sp>
        <p:nvSpPr>
          <p:cNvPr id="2" name="TextBox 1">
            <a:extLst>
              <a:ext uri="{FF2B5EF4-FFF2-40B4-BE49-F238E27FC236}">
                <a16:creationId xmlns:a16="http://schemas.microsoft.com/office/drawing/2014/main" id="{F1C9393E-8F6A-38C7-E417-503AEA24EB2A}"/>
              </a:ext>
            </a:extLst>
          </p:cNvPr>
          <p:cNvSpPr txBox="1"/>
          <p:nvPr/>
        </p:nvSpPr>
        <p:spPr>
          <a:xfrm>
            <a:off x="990600" y="1371600"/>
            <a:ext cx="7315200" cy="4247317"/>
          </a:xfrm>
          <a:prstGeom prst="rect">
            <a:avLst/>
          </a:prstGeom>
          <a:noFill/>
        </p:spPr>
        <p:txBody>
          <a:bodyPr wrap="square" rtlCol="0">
            <a:spAutoFit/>
          </a:bodyPr>
          <a:lstStyle/>
          <a:p>
            <a:pPr algn="ctr"/>
            <a:r>
              <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CELEBRATED</a:t>
            </a:r>
          </a:p>
          <a:p>
            <a:pPr algn="ctr"/>
            <a:r>
              <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INTERNATIONAL DAY OF PERSONS WITH DISABILITIES</a:t>
            </a: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endPar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algn="ctr"/>
            <a:r>
              <a:rPr lang="en-US"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IN COLLABORATION WITH</a:t>
            </a:r>
            <a:endParaRPr lang="en-US" sz="1800" b="1" u="sng"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endParaRPr lang="en-IN" dirty="0"/>
          </a:p>
        </p:txBody>
      </p:sp>
      <p:pic>
        <p:nvPicPr>
          <p:cNvPr id="3" name="Picture 2">
            <a:extLst>
              <a:ext uri="{FF2B5EF4-FFF2-40B4-BE49-F238E27FC236}">
                <a16:creationId xmlns:a16="http://schemas.microsoft.com/office/drawing/2014/main" id="{932C0912-D7BF-789F-925F-C1C3B1E994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486400"/>
            <a:ext cx="1371600" cy="1415097"/>
          </a:xfrm>
          <a:prstGeom prst="rect">
            <a:avLst/>
          </a:prstGeom>
        </p:spPr>
      </p:pic>
      <p:pic>
        <p:nvPicPr>
          <p:cNvPr id="4" name="Picture 3">
            <a:extLst>
              <a:ext uri="{FF2B5EF4-FFF2-40B4-BE49-F238E27FC236}">
                <a16:creationId xmlns:a16="http://schemas.microsoft.com/office/drawing/2014/main" id="{F2218445-A011-4B3B-22A7-43BABEE698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2400" y="5486400"/>
            <a:ext cx="1371600" cy="1415097"/>
          </a:xfrm>
          <a:prstGeom prst="rect">
            <a:avLst/>
          </a:prstGeom>
        </p:spPr>
      </p:pic>
    </p:spTree>
    <p:extLst>
      <p:ext uri="{BB962C8B-B14F-4D97-AF65-F5344CB8AC3E}">
        <p14:creationId xmlns:p14="http://schemas.microsoft.com/office/powerpoint/2010/main" val="2679830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9905" y="2444562"/>
            <a:ext cx="6146014" cy="3243730"/>
          </a:xfrm>
          <a:prstGeom prst="rect">
            <a:avLst/>
          </a:prstGeom>
        </p:spPr>
      </p:pic>
      <p:grpSp>
        <p:nvGrpSpPr>
          <p:cNvPr id="2" name="object 3"/>
          <p:cNvGrpSpPr/>
          <p:nvPr/>
        </p:nvGrpSpPr>
        <p:grpSpPr>
          <a:xfrm>
            <a:off x="-76200" y="4066440"/>
            <a:ext cx="9220200" cy="2791558"/>
            <a:chOff x="0" y="7570622"/>
            <a:chExt cx="7556500" cy="3126105"/>
          </a:xfrm>
        </p:grpSpPr>
        <p:pic>
          <p:nvPicPr>
            <p:cNvPr id="9" name="object 4"/>
            <p:cNvPicPr/>
            <p:nvPr/>
          </p:nvPicPr>
          <p:blipFill>
            <a:blip r:embed="rId3" cstate="print"/>
            <a:stretch>
              <a:fillRect/>
            </a:stretch>
          </p:blipFill>
          <p:spPr>
            <a:xfrm>
              <a:off x="5522884" y="7570622"/>
              <a:ext cx="2033107" cy="3125937"/>
            </a:xfrm>
            <a:prstGeom prst="rect">
              <a:avLst/>
            </a:prstGeom>
          </p:spPr>
        </p:pic>
        <p:pic>
          <p:nvPicPr>
            <p:cNvPr id="11" name="object 5"/>
            <p:cNvPicPr/>
            <p:nvPr/>
          </p:nvPicPr>
          <p:blipFill>
            <a:blip r:embed="rId4" cstate="print"/>
            <a:stretch>
              <a:fillRect/>
            </a:stretch>
          </p:blipFill>
          <p:spPr>
            <a:xfrm>
              <a:off x="0" y="8999524"/>
              <a:ext cx="7555992" cy="1697049"/>
            </a:xfrm>
            <a:prstGeom prst="rect">
              <a:avLst/>
            </a:prstGeom>
          </p:spPr>
        </p:pic>
      </p:grpSp>
      <p:sp>
        <p:nvSpPr>
          <p:cNvPr id="6" name="Rectangle 2"/>
          <p:cNvSpPr>
            <a:spLocks noGrp="1" noChangeArrowheads="1"/>
          </p:cNvSpPr>
          <p:nvPr>
            <p:ph type="title"/>
          </p:nvPr>
        </p:nvSpPr>
        <p:spPr>
          <a:xfrm>
            <a:off x="998764" y="0"/>
            <a:ext cx="6965776" cy="1408526"/>
          </a:xfrm>
          <a:solidFill>
            <a:srgbClr val="FF0000"/>
          </a:solidFill>
        </p:spPr>
        <p:txBody>
          <a:bodyPr>
            <a:noAutofit/>
          </a:bodyPr>
          <a:lstStyle/>
          <a:p>
            <a:pPr marL="0" indent="0" algn="ctr" eaLnBrk="1" hangingPunct="1">
              <a:buNone/>
              <a:defRPr/>
            </a:pPr>
            <a:br>
              <a:rPr lang="en-US" sz="2400" b="1" u="sng" dirty="0">
                <a:solidFill>
                  <a:schemeClr val="tx1">
                    <a:lumMod val="85000"/>
                    <a:lumOff val="15000"/>
                  </a:schemeClr>
                </a:solidFill>
                <a:latin typeface="Copperplate Gothic Bold" pitchFamily="34" charset="0"/>
                <a:cs typeface="Arial" charset="0"/>
              </a:rPr>
            </a:br>
            <a:r>
              <a:rPr lang="en-US" sz="2400" b="1" u="sng" dirty="0">
                <a:solidFill>
                  <a:schemeClr val="tx1">
                    <a:lumMod val="85000"/>
                    <a:lumOff val="15000"/>
                  </a:schemeClr>
                </a:solidFill>
                <a:latin typeface="Copperplate Gothic Bold" pitchFamily="34" charset="0"/>
                <a:cs typeface="Arial" charset="0"/>
              </a:rPr>
              <a:t>ARMY PUBLIC SCHOOL HISAR</a:t>
            </a:r>
          </a:p>
        </p:txBody>
      </p:sp>
      <p:pic>
        <p:nvPicPr>
          <p:cNvPr id="13317" name="Picture 2"/>
          <p:cNvPicPr>
            <a:picLocks noChangeAspect="1" noChangeArrowheads="1"/>
          </p:cNvPicPr>
          <p:nvPr/>
        </p:nvPicPr>
        <p:blipFill>
          <a:blip r:embed="rId5" cstate="print"/>
          <a:srcRect/>
          <a:stretch>
            <a:fillRect/>
          </a:stretch>
        </p:blipFill>
        <p:spPr bwMode="auto">
          <a:xfrm>
            <a:off x="0" y="0"/>
            <a:ext cx="990600" cy="1408528"/>
          </a:xfrm>
          <a:prstGeom prst="rect">
            <a:avLst/>
          </a:prstGeom>
          <a:noFill/>
          <a:ln w="9525">
            <a:noFill/>
            <a:miter lim="800000"/>
            <a:headEnd/>
            <a:tailEnd/>
          </a:ln>
        </p:spPr>
      </p:pic>
      <p:pic>
        <p:nvPicPr>
          <p:cNvPr id="10" name="Picture 9" descr="LOGO JPEG.jpg"/>
          <p:cNvPicPr>
            <a:picLocks noChangeAspect="1"/>
          </p:cNvPicPr>
          <p:nvPr/>
        </p:nvPicPr>
        <p:blipFill>
          <a:blip r:embed="rId6" cstate="print"/>
          <a:stretch>
            <a:fillRect/>
          </a:stretch>
        </p:blipFill>
        <p:spPr>
          <a:xfrm>
            <a:off x="8001000" y="2"/>
            <a:ext cx="1143000" cy="1408526"/>
          </a:xfrm>
          <a:prstGeom prst="rect">
            <a:avLst/>
          </a:prstGeom>
        </p:spPr>
      </p:pic>
      <p:sp>
        <p:nvSpPr>
          <p:cNvPr id="8" name="TextBox 7"/>
          <p:cNvSpPr txBox="1"/>
          <p:nvPr/>
        </p:nvSpPr>
        <p:spPr>
          <a:xfrm>
            <a:off x="0" y="4000202"/>
            <a:ext cx="8458200" cy="646331"/>
          </a:xfrm>
          <a:prstGeom prst="rect">
            <a:avLst/>
          </a:prstGeom>
          <a:noFill/>
        </p:spPr>
        <p:txBody>
          <a:bodyPr wrap="square" rtlCol="0">
            <a:spAutoFit/>
          </a:bodyPr>
          <a:lstStyle/>
          <a:p>
            <a:pPr algn="ctr">
              <a:buNone/>
            </a:pPr>
            <a:endParaRPr lang="en-US" dirty="0"/>
          </a:p>
          <a:p>
            <a:endParaRPr lang="en-US" dirty="0"/>
          </a:p>
        </p:txBody>
      </p:sp>
      <p:pic>
        <p:nvPicPr>
          <p:cNvPr id="12" name="Content Placeholder 3" descr="Image result for thank you in sign language"/>
          <p:cNvPicPr>
            <a:picLocks/>
          </p:cNvPicPr>
          <p:nvPr/>
        </p:nvPicPr>
        <p:blipFill>
          <a:blip r:embed="rId7" cstate="print"/>
          <a:srcRect/>
          <a:stretch>
            <a:fillRect/>
          </a:stretch>
        </p:blipFill>
        <p:spPr bwMode="auto">
          <a:xfrm>
            <a:off x="427513" y="2147209"/>
            <a:ext cx="1805049" cy="1845127"/>
          </a:xfrm>
          <a:prstGeom prst="rect">
            <a:avLst/>
          </a:prstGeom>
          <a:noFill/>
          <a:ln w="9525">
            <a:noFill/>
            <a:miter lim="800000"/>
            <a:headEnd/>
            <a:tailEnd/>
          </a:ln>
        </p:spPr>
      </p:pic>
    </p:spTree>
    <p:extLst>
      <p:ext uri="{BB962C8B-B14F-4D97-AF65-F5344CB8AC3E}">
        <p14:creationId xmlns:p14="http://schemas.microsoft.com/office/powerpoint/2010/main" val="8696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par>
                                <p:cTn id="8" presetID="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ppt_x"/>
                                          </p:val>
                                        </p:tav>
                                        <p:tav tm="100000">
                                          <p:val>
                                            <p:strVal val="#ppt_x"/>
                                          </p:val>
                                        </p:tav>
                                      </p:tavLst>
                                    </p:anim>
                                    <p:anim calcmode="lin" valueType="num">
                                      <p:cBhvr additive="base">
                                        <p:cTn id="11" dur="500" fill="hold"/>
                                        <p:tgtEl>
                                          <p:spTgt spid="12"/>
                                        </p:tgtEl>
                                        <p:attrNameLst>
                                          <p:attrName>ppt_y</p:attrName>
                                        </p:attrNameLst>
                                      </p:cBhvr>
                                      <p:tavLst>
                                        <p:tav tm="0">
                                          <p:val>
                                            <p:strVal val="1+#ppt_h/2"/>
                                          </p:val>
                                        </p:tav>
                                        <p:tav tm="100000">
                                          <p:val>
                                            <p:strVal val="#ppt_y"/>
                                          </p:val>
                                        </p:tav>
                                      </p:tavLst>
                                    </p:anim>
                                  </p:childTnLst>
                                </p:cTn>
                              </p:par>
                              <p:par>
                                <p:cTn id="12" presetID="19"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0" fill="hold"/>
                                        <p:tgtEl>
                                          <p:spTgt spid="12"/>
                                        </p:tgtEl>
                                        <p:attrNameLst>
                                          <p:attrName>ppt_w</p:attrName>
                                        </p:attrNameLst>
                                      </p:cBhvr>
                                      <p:tavLst>
                                        <p:tav tm="0" fmla="#ppt_w*sin(2.5*pi*$)">
                                          <p:val>
                                            <p:fltVal val="0"/>
                                          </p:val>
                                        </p:tav>
                                        <p:tav tm="100000">
                                          <p:val>
                                            <p:fltVal val="1"/>
                                          </p:val>
                                        </p:tav>
                                      </p:tavLst>
                                    </p:anim>
                                    <p:anim calcmode="lin" valueType="num">
                                      <p:cBhvr>
                                        <p:cTn id="15" dur="5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143000" y="10886"/>
            <a:ext cx="7010400" cy="1196752"/>
          </a:xfrm>
          <a:solidFill>
            <a:srgbClr val="FF0000"/>
          </a:solidFill>
        </p:spPr>
        <p:txBody>
          <a:bodyPr>
            <a:noAutofit/>
          </a:bodyPr>
          <a:lstStyle/>
          <a:p>
            <a:pPr marL="0" indent="0" algn="ctr" eaLnBrk="1" hangingPunct="1">
              <a:buNone/>
              <a:defRPr/>
            </a:pPr>
            <a:br>
              <a:rPr lang="en-US" sz="2400" b="1" u="sng" dirty="0">
                <a:solidFill>
                  <a:schemeClr val="tx1">
                    <a:lumMod val="85000"/>
                    <a:lumOff val="15000"/>
                  </a:schemeClr>
                </a:solidFill>
                <a:latin typeface="Copperplate Gothic Bold" pitchFamily="34" charset="0"/>
                <a:cs typeface="Arial" charset="0"/>
              </a:rPr>
            </a:br>
            <a:r>
              <a:rPr lang="en-US" sz="2400" b="1" u="sng" dirty="0">
                <a:solidFill>
                  <a:schemeClr val="tx1">
                    <a:lumMod val="85000"/>
                    <a:lumOff val="15000"/>
                  </a:schemeClr>
                </a:solidFill>
                <a:latin typeface="Copperplate Gothic Bold" pitchFamily="34" charset="0"/>
                <a:cs typeface="Arial" charset="0"/>
              </a:rPr>
              <a:t>IDPWD DAY 2025</a:t>
            </a:r>
          </a:p>
        </p:txBody>
      </p:sp>
      <p:pic>
        <p:nvPicPr>
          <p:cNvPr id="10" name="Picture 9" descr="LOGO JPEG.jpg"/>
          <p:cNvPicPr>
            <a:picLocks noChangeAspect="1"/>
          </p:cNvPicPr>
          <p:nvPr/>
        </p:nvPicPr>
        <p:blipFill>
          <a:blip r:embed="rId3" cstate="print"/>
          <a:stretch>
            <a:fillRect/>
          </a:stretch>
        </p:blipFill>
        <p:spPr>
          <a:xfrm>
            <a:off x="0" y="0"/>
            <a:ext cx="1143000" cy="1207638"/>
          </a:xfrm>
          <a:prstGeom prst="rect">
            <a:avLst/>
          </a:prstGeom>
        </p:spPr>
      </p:pic>
      <p:sp>
        <p:nvSpPr>
          <p:cNvPr id="7" name="TextBox 6">
            <a:extLst>
              <a:ext uri="{FF2B5EF4-FFF2-40B4-BE49-F238E27FC236}">
                <a16:creationId xmlns:a16="http://schemas.microsoft.com/office/drawing/2014/main" id="{5EE31C0C-8534-8D19-AB10-23DB1D245B9F}"/>
              </a:ext>
            </a:extLst>
          </p:cNvPr>
          <p:cNvSpPr txBox="1"/>
          <p:nvPr/>
        </p:nvSpPr>
        <p:spPr>
          <a:xfrm>
            <a:off x="0" y="1143000"/>
            <a:ext cx="9144000" cy="5478423"/>
          </a:xfrm>
          <a:prstGeom prst="rect">
            <a:avLst/>
          </a:prstGeom>
          <a:noFill/>
        </p:spPr>
        <p:txBody>
          <a:bodyPr wrap="square" rtlCol="0">
            <a:spAutoFit/>
          </a:bodyPr>
          <a:lstStyle/>
          <a:p>
            <a:pPr algn="just"/>
            <a:endParaRPr lang="en-US" sz="2000" dirty="0"/>
          </a:p>
          <a:p>
            <a:pPr algn="just"/>
            <a:r>
              <a:rPr lang="en-US" sz="2200" dirty="0"/>
              <a:t>Army Public School Hisar and Asha School Hisar jointly celebrated the International Day of Persons with Disabilities on 3 December 2025 at the DOT Auditorium, Military Station Hisar. The event began with the lighting of the lamp by Mrs. Manvi Singh, Deputy Chairperson, FWO, 88 </a:t>
            </a:r>
            <a:r>
              <a:rPr lang="en-US" sz="2200" dirty="0" err="1"/>
              <a:t>Armd</a:t>
            </a:r>
            <a:r>
              <a:rPr lang="en-US" sz="2200" dirty="0"/>
              <a:t> Brigade. Students from both schools presented impressive cultural performances, while APS CWSN students and NSS volunteers staged a meaningful play on “Inclusive Education”, highlighting the message that every child is unique and deserves recognition for their abilities. Parents were delighted to witness the confidence and talent displayed by the </a:t>
            </a:r>
            <a:r>
              <a:rPr lang="en-US" sz="2200" dirty="0" err="1"/>
              <a:t>Divyang</a:t>
            </a:r>
            <a:r>
              <a:rPr lang="en-US" sz="2200" dirty="0"/>
              <a:t> students. All participants were </a:t>
            </a:r>
            <a:r>
              <a:rPr lang="en-US" sz="2200" dirty="0" err="1"/>
              <a:t>honoured</a:t>
            </a:r>
            <a:r>
              <a:rPr lang="en-US" sz="2200" dirty="0"/>
              <a:t> with gifts, and the Chief Guest delivered an inspiring speech on the importance of acknowledging the abilities of CWSN. The </a:t>
            </a:r>
            <a:r>
              <a:rPr lang="en-US" sz="2200" dirty="0" err="1"/>
              <a:t>programme</a:t>
            </a:r>
            <a:r>
              <a:rPr lang="en-US" sz="2200" dirty="0"/>
              <a:t> concluded with tea and refreshments. The event stood as a shining example of “collaboration and inclusion” between APS Hisar and Asha School and was appreciated by all.</a:t>
            </a:r>
            <a:endParaRPr lang="en-IN" sz="2200" dirty="0"/>
          </a:p>
        </p:txBody>
      </p:sp>
      <p:pic>
        <p:nvPicPr>
          <p:cNvPr id="9" name="Picture 8">
            <a:extLst>
              <a:ext uri="{FF2B5EF4-FFF2-40B4-BE49-F238E27FC236}">
                <a16:creationId xmlns:a16="http://schemas.microsoft.com/office/drawing/2014/main" id="{72B01F65-0A35-20B1-ADFD-457A789225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1000" y="0"/>
            <a:ext cx="1143000" cy="1207637"/>
          </a:xfrm>
          <a:prstGeom prst="rect">
            <a:avLst/>
          </a:prstGeom>
        </p:spPr>
      </p:pic>
    </p:spTree>
    <p:extLst>
      <p:ext uri="{BB962C8B-B14F-4D97-AF65-F5344CB8AC3E}">
        <p14:creationId xmlns:p14="http://schemas.microsoft.com/office/powerpoint/2010/main" val="3631248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br>
              <a:rPr lang="en-US" sz="2400" u="sng" dirty="0">
                <a:solidFill>
                  <a:schemeClr val="tx1">
                    <a:lumMod val="85000"/>
                    <a:lumOff val="15000"/>
                  </a:schemeClr>
                </a:solidFill>
                <a:latin typeface="Copperplate Gothic Bold" pitchFamily="34" charset="0"/>
                <a:cs typeface="Arial" charset="0"/>
              </a:rPr>
            </a:br>
            <a:r>
              <a:rPr lang="en-US" sz="2400" u="sng" dirty="0">
                <a:solidFill>
                  <a:schemeClr val="tx1">
                    <a:lumMod val="85000"/>
                    <a:lumOff val="15000"/>
                  </a:schemeClr>
                </a:solidFill>
                <a:latin typeface="Copperplate Gothic Bold" pitchFamily="34" charset="0"/>
                <a:cs typeface="Arial" charset="0"/>
              </a:rPr>
              <a:t>LIGHTING OF LAMP</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3" name="Picture 2">
            <a:extLst>
              <a:ext uri="{FF2B5EF4-FFF2-40B4-BE49-F238E27FC236}">
                <a16:creationId xmlns:a16="http://schemas.microsoft.com/office/drawing/2014/main" id="{B6631721-6CB8-F983-E738-1A064E712F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2999"/>
            <a:ext cx="5105400" cy="5014917"/>
          </a:xfrm>
          <a:prstGeom prst="rect">
            <a:avLst/>
          </a:prstGeom>
        </p:spPr>
      </p:pic>
      <p:pic>
        <p:nvPicPr>
          <p:cNvPr id="7" name="Picture 6">
            <a:extLst>
              <a:ext uri="{FF2B5EF4-FFF2-40B4-BE49-F238E27FC236}">
                <a16:creationId xmlns:a16="http://schemas.microsoft.com/office/drawing/2014/main" id="{4928B55A-199C-1FEC-5E34-89F3367C2F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05400" y="1143000"/>
            <a:ext cx="4038600" cy="5014916"/>
          </a:xfrm>
          <a:prstGeom prst="rect">
            <a:avLst/>
          </a:prstGeom>
        </p:spPr>
      </p:pic>
      <p:sp>
        <p:nvSpPr>
          <p:cNvPr id="8" name="TextBox 7">
            <a:extLst>
              <a:ext uri="{FF2B5EF4-FFF2-40B4-BE49-F238E27FC236}">
                <a16:creationId xmlns:a16="http://schemas.microsoft.com/office/drawing/2014/main" id="{BD0E971F-7DF8-BC4D-162C-51C2E2FD9FCA}"/>
              </a:ext>
            </a:extLst>
          </p:cNvPr>
          <p:cNvSpPr txBox="1"/>
          <p:nvPr/>
        </p:nvSpPr>
        <p:spPr>
          <a:xfrm>
            <a:off x="0" y="6211669"/>
            <a:ext cx="9220200" cy="646331"/>
          </a:xfrm>
          <a:prstGeom prst="rect">
            <a:avLst/>
          </a:prstGeom>
          <a:noFill/>
        </p:spPr>
        <p:txBody>
          <a:bodyPr wrap="square" rtlCol="0">
            <a:spAutoFit/>
          </a:bodyPr>
          <a:lstStyle/>
          <a:p>
            <a:pPr algn="ctr"/>
            <a:r>
              <a:rPr lang="en-US" dirty="0">
                <a:latin typeface="Arial Black" panose="020B0A04020102020204" pitchFamily="34" charset="0"/>
              </a:rPr>
              <a:t>The event began with the lighting of the lamp by Mrs. Manvi Singh, Deputy Chairperson, FWO, 88 </a:t>
            </a:r>
            <a:r>
              <a:rPr lang="en-US" dirty="0" err="1">
                <a:latin typeface="Arial Black" panose="020B0A04020102020204" pitchFamily="34" charset="0"/>
              </a:rPr>
              <a:t>Armd</a:t>
            </a:r>
            <a:r>
              <a:rPr lang="en-US" dirty="0">
                <a:latin typeface="Arial Black" panose="020B0A04020102020204" pitchFamily="34" charset="0"/>
              </a:rPr>
              <a:t> Brigade.</a:t>
            </a:r>
            <a:endParaRPr lang="en-IN" dirty="0">
              <a:latin typeface="Arial Black" panose="020B0A04020102020204" pitchFamily="34" charset="0"/>
            </a:endParaRPr>
          </a:p>
        </p:txBody>
      </p:sp>
    </p:spTree>
    <p:extLst>
      <p:ext uri="{BB962C8B-B14F-4D97-AF65-F5344CB8AC3E}">
        <p14:creationId xmlns:p14="http://schemas.microsoft.com/office/powerpoint/2010/main" val="267983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r>
              <a:rPr lang="en-US" sz="2400" u="sng" dirty="0">
                <a:solidFill>
                  <a:schemeClr val="tx1">
                    <a:lumMod val="85000"/>
                    <a:lumOff val="15000"/>
                  </a:schemeClr>
                </a:solidFill>
                <a:latin typeface="Copperplate Gothic Bold" pitchFamily="34" charset="0"/>
                <a:cs typeface="Arial" charset="0"/>
              </a:rPr>
              <a:t>WELCOME SONG BY ASHA SCHOOL STUDENTS</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14" name="Picture 13">
            <a:extLst>
              <a:ext uri="{FF2B5EF4-FFF2-40B4-BE49-F238E27FC236}">
                <a16:creationId xmlns:a16="http://schemas.microsoft.com/office/drawing/2014/main" id="{3D020835-B523-F649-96AB-855B5F6A8D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996"/>
          <a:stretch/>
        </p:blipFill>
        <p:spPr>
          <a:xfrm>
            <a:off x="0" y="1183742"/>
            <a:ext cx="9144000" cy="5674258"/>
          </a:xfrm>
          <a:prstGeom prst="rect">
            <a:avLst/>
          </a:prstGeom>
        </p:spPr>
      </p:pic>
    </p:spTree>
    <p:extLst>
      <p:ext uri="{BB962C8B-B14F-4D97-AF65-F5344CB8AC3E}">
        <p14:creationId xmlns:p14="http://schemas.microsoft.com/office/powerpoint/2010/main" val="406706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r>
              <a:rPr lang="en-US" sz="2400" u="sng" dirty="0">
                <a:solidFill>
                  <a:schemeClr val="tx1">
                    <a:lumMod val="85000"/>
                    <a:lumOff val="15000"/>
                  </a:schemeClr>
                </a:solidFill>
                <a:latin typeface="Copperplate Gothic Bold" pitchFamily="34" charset="0"/>
                <a:cs typeface="Arial" charset="0"/>
              </a:rPr>
              <a:t>SKIT ON INCLUSIVE EDUCATION BY APS STUDENTS</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3" name="Picture 2">
            <a:extLst>
              <a:ext uri="{FF2B5EF4-FFF2-40B4-BE49-F238E27FC236}">
                <a16:creationId xmlns:a16="http://schemas.microsoft.com/office/drawing/2014/main" id="{3E48AC6C-E827-0217-7A4C-BC06647ADE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10343"/>
            <a:ext cx="5029200" cy="5747656"/>
          </a:xfrm>
          <a:prstGeom prst="rect">
            <a:avLst/>
          </a:prstGeom>
        </p:spPr>
      </p:pic>
      <p:pic>
        <p:nvPicPr>
          <p:cNvPr id="7" name="Picture 6">
            <a:extLst>
              <a:ext uri="{FF2B5EF4-FFF2-40B4-BE49-F238E27FC236}">
                <a16:creationId xmlns:a16="http://schemas.microsoft.com/office/drawing/2014/main" id="{DE71901D-E4B9-5A8C-7D64-4E68603CBF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1196751"/>
            <a:ext cx="4114800" cy="5661248"/>
          </a:xfrm>
          <a:prstGeom prst="rect">
            <a:avLst/>
          </a:prstGeom>
        </p:spPr>
      </p:pic>
    </p:spTree>
    <p:extLst>
      <p:ext uri="{BB962C8B-B14F-4D97-AF65-F5344CB8AC3E}">
        <p14:creationId xmlns:p14="http://schemas.microsoft.com/office/powerpoint/2010/main" val="158267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r>
              <a:rPr lang="en-US" sz="2400" u="sng" dirty="0">
                <a:solidFill>
                  <a:schemeClr val="tx1">
                    <a:lumMod val="85000"/>
                    <a:lumOff val="15000"/>
                  </a:schemeClr>
                </a:solidFill>
                <a:latin typeface="Copperplate Gothic Bold" pitchFamily="34" charset="0"/>
                <a:cs typeface="Arial" charset="0"/>
              </a:rPr>
              <a:t>A SONG PERFORMED BY MASTER SHREYANSH OF APS STUDENT</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4" name="Picture 3">
            <a:extLst>
              <a:ext uri="{FF2B5EF4-FFF2-40B4-BE49-F238E27FC236}">
                <a16:creationId xmlns:a16="http://schemas.microsoft.com/office/drawing/2014/main" id="{01E9C54C-BC90-33BD-905F-AF83C5B677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889"/>
          <a:stretch/>
        </p:blipFill>
        <p:spPr>
          <a:xfrm>
            <a:off x="0" y="1143000"/>
            <a:ext cx="9143999" cy="5715000"/>
          </a:xfrm>
          <a:prstGeom prst="rect">
            <a:avLst/>
          </a:prstGeom>
        </p:spPr>
      </p:pic>
    </p:spTree>
    <p:extLst>
      <p:ext uri="{BB962C8B-B14F-4D97-AF65-F5344CB8AC3E}">
        <p14:creationId xmlns:p14="http://schemas.microsoft.com/office/powerpoint/2010/main" val="391863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r>
              <a:rPr lang="en-US" sz="2400" u="sng" dirty="0">
                <a:solidFill>
                  <a:schemeClr val="tx1">
                    <a:lumMod val="85000"/>
                    <a:lumOff val="15000"/>
                  </a:schemeClr>
                </a:solidFill>
                <a:latin typeface="Copperplate Gothic Bold" pitchFamily="34" charset="0"/>
                <a:cs typeface="Arial" charset="0"/>
              </a:rPr>
              <a:t>INSPIRATIONAL  SPEECH BY CHIEF GUEST</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3" name="Picture 2">
            <a:extLst>
              <a:ext uri="{FF2B5EF4-FFF2-40B4-BE49-F238E27FC236}">
                <a16:creationId xmlns:a16="http://schemas.microsoft.com/office/drawing/2014/main" id="{1E65360A-7AA7-75D9-EC1F-86E828F28C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2" y="1124673"/>
            <a:ext cx="3894942" cy="5715000"/>
          </a:xfrm>
          <a:prstGeom prst="rect">
            <a:avLst/>
          </a:prstGeom>
        </p:spPr>
      </p:pic>
      <p:pic>
        <p:nvPicPr>
          <p:cNvPr id="7" name="Picture 6">
            <a:extLst>
              <a:ext uri="{FF2B5EF4-FFF2-40B4-BE49-F238E27FC236}">
                <a16:creationId xmlns:a16="http://schemas.microsoft.com/office/drawing/2014/main" id="{ABF898DA-2925-7ABE-31A6-0C7F6E954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942" y="1124672"/>
            <a:ext cx="5249058" cy="5715001"/>
          </a:xfrm>
          <a:prstGeom prst="rect">
            <a:avLst/>
          </a:prstGeom>
        </p:spPr>
      </p:pic>
    </p:spTree>
    <p:extLst>
      <p:ext uri="{BB962C8B-B14F-4D97-AF65-F5344CB8AC3E}">
        <p14:creationId xmlns:p14="http://schemas.microsoft.com/office/powerpoint/2010/main" val="40517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r>
              <a:rPr lang="en-US" sz="2400" u="sng" dirty="0">
                <a:solidFill>
                  <a:schemeClr val="tx1">
                    <a:lumMod val="85000"/>
                    <a:lumOff val="15000"/>
                  </a:schemeClr>
                </a:solidFill>
                <a:latin typeface="Copperplate Gothic Bold" pitchFamily="34" charset="0"/>
                <a:cs typeface="Arial" charset="0"/>
              </a:rPr>
              <a:t>GIFTS/ TOKEN OF APPRECIATION DISTRIBUTION</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3" name="Picture 2">
            <a:extLst>
              <a:ext uri="{FF2B5EF4-FFF2-40B4-BE49-F238E27FC236}">
                <a16:creationId xmlns:a16="http://schemas.microsoft.com/office/drawing/2014/main" id="{D2959825-D8F2-58D1-CC0E-806228678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5" y="1143000"/>
            <a:ext cx="3588316" cy="5715000"/>
          </a:xfrm>
          <a:prstGeom prst="rect">
            <a:avLst/>
          </a:prstGeom>
        </p:spPr>
      </p:pic>
      <p:pic>
        <p:nvPicPr>
          <p:cNvPr id="7" name="Picture 6">
            <a:extLst>
              <a:ext uri="{FF2B5EF4-FFF2-40B4-BE49-F238E27FC236}">
                <a16:creationId xmlns:a16="http://schemas.microsoft.com/office/drawing/2014/main" id="{3E77061C-45BE-D699-56D7-3958F7DE09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7023" y="1143000"/>
            <a:ext cx="2585177" cy="5715000"/>
          </a:xfrm>
          <a:prstGeom prst="rect">
            <a:avLst/>
          </a:prstGeom>
        </p:spPr>
      </p:pic>
      <p:pic>
        <p:nvPicPr>
          <p:cNvPr id="9" name="Picture 8">
            <a:extLst>
              <a:ext uri="{FF2B5EF4-FFF2-40B4-BE49-F238E27FC236}">
                <a16:creationId xmlns:a16="http://schemas.microsoft.com/office/drawing/2014/main" id="{41D11608-52DD-4018-6924-8E3689179D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0408" y="1196753"/>
            <a:ext cx="2963592" cy="5661248"/>
          </a:xfrm>
          <a:prstGeom prst="rect">
            <a:avLst/>
          </a:prstGeom>
        </p:spPr>
      </p:pic>
    </p:spTree>
    <p:extLst>
      <p:ext uri="{BB962C8B-B14F-4D97-AF65-F5344CB8AC3E}">
        <p14:creationId xmlns:p14="http://schemas.microsoft.com/office/powerpoint/2010/main" val="1621513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90600" y="0"/>
            <a:ext cx="6965776" cy="1196752"/>
          </a:xfrm>
          <a:solidFill>
            <a:srgbClr val="FF0000"/>
          </a:solidFill>
        </p:spPr>
        <p:txBody>
          <a:bodyPr>
            <a:noAutofit/>
          </a:bodyPr>
          <a:lstStyle/>
          <a:p>
            <a:pPr marL="0" indent="0" algn="ctr" eaLnBrk="1" hangingPunct="1">
              <a:buNone/>
              <a:defRPr/>
            </a:pPr>
            <a:br>
              <a:rPr lang="en-US" sz="2400" u="sng" dirty="0">
                <a:solidFill>
                  <a:schemeClr val="tx1">
                    <a:lumMod val="85000"/>
                    <a:lumOff val="15000"/>
                  </a:schemeClr>
                </a:solidFill>
                <a:latin typeface="Copperplate Gothic Bold" pitchFamily="34" charset="0"/>
                <a:cs typeface="Arial" charset="0"/>
              </a:rPr>
            </a:br>
            <a:r>
              <a:rPr lang="en-US" sz="2400" u="sng" dirty="0">
                <a:solidFill>
                  <a:schemeClr val="tx1">
                    <a:lumMod val="85000"/>
                    <a:lumOff val="15000"/>
                  </a:schemeClr>
                </a:solidFill>
                <a:latin typeface="Copperplate Gothic Bold" pitchFamily="34" charset="0"/>
                <a:cs typeface="Arial" charset="0"/>
              </a:rPr>
              <a:t>GROUP PHOTOGRAPH</a:t>
            </a:r>
            <a:endParaRPr lang="en-US" sz="2400" b="1" u="sng" dirty="0">
              <a:solidFill>
                <a:schemeClr val="tx1">
                  <a:lumMod val="85000"/>
                  <a:lumOff val="15000"/>
                </a:schemeClr>
              </a:solidFill>
              <a:latin typeface="Copperplate Gothic Bold" pitchFamily="34" charset="0"/>
              <a:cs typeface="Arial" charset="0"/>
            </a:endParaRPr>
          </a:p>
        </p:txBody>
      </p:sp>
      <p:pic>
        <p:nvPicPr>
          <p:cNvPr id="13317" name="Picture 2"/>
          <p:cNvPicPr>
            <a:picLocks noChangeAspect="1" noChangeArrowheads="1"/>
          </p:cNvPicPr>
          <p:nvPr/>
        </p:nvPicPr>
        <p:blipFill>
          <a:blip r:embed="rId2" cstate="print"/>
          <a:srcRect/>
          <a:stretch>
            <a:fillRect/>
          </a:stretch>
        </p:blipFill>
        <p:spPr bwMode="auto">
          <a:xfrm>
            <a:off x="0" y="0"/>
            <a:ext cx="990600" cy="1143000"/>
          </a:xfrm>
          <a:prstGeom prst="rect">
            <a:avLst/>
          </a:prstGeom>
          <a:noFill/>
          <a:ln w="9525">
            <a:noFill/>
            <a:miter lim="800000"/>
            <a:headEnd/>
            <a:tailEnd/>
          </a:ln>
        </p:spPr>
      </p:pic>
      <p:pic>
        <p:nvPicPr>
          <p:cNvPr id="10" name="Picture 9" descr="LOGO JPEG.jpg"/>
          <p:cNvPicPr>
            <a:picLocks noChangeAspect="1"/>
          </p:cNvPicPr>
          <p:nvPr/>
        </p:nvPicPr>
        <p:blipFill>
          <a:blip r:embed="rId3" cstate="print"/>
          <a:stretch>
            <a:fillRect/>
          </a:stretch>
        </p:blipFill>
        <p:spPr>
          <a:xfrm>
            <a:off x="8001000" y="1"/>
            <a:ext cx="1143000" cy="1142999"/>
          </a:xfrm>
          <a:prstGeom prst="rect">
            <a:avLst/>
          </a:prstGeom>
        </p:spPr>
      </p:pic>
      <p:pic>
        <p:nvPicPr>
          <p:cNvPr id="4" name="Picture 3">
            <a:extLst>
              <a:ext uri="{FF2B5EF4-FFF2-40B4-BE49-F238E27FC236}">
                <a16:creationId xmlns:a16="http://schemas.microsoft.com/office/drawing/2014/main" id="{A15B9558-8433-3E92-1E7E-A344C3105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3000"/>
            <a:ext cx="9144000" cy="5714999"/>
          </a:xfrm>
          <a:prstGeom prst="rect">
            <a:avLst/>
          </a:prstGeom>
        </p:spPr>
      </p:pic>
    </p:spTree>
    <p:extLst>
      <p:ext uri="{BB962C8B-B14F-4D97-AF65-F5344CB8AC3E}">
        <p14:creationId xmlns:p14="http://schemas.microsoft.com/office/powerpoint/2010/main" val="457486305"/>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4926</TotalTime>
  <Words>259</Words>
  <Application>Microsoft Office PowerPoint</Application>
  <PresentationFormat>On-screen Show (4:3)</PresentationFormat>
  <Paragraphs>30</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 Black</vt:lpstr>
      <vt:lpstr>Calibri</vt:lpstr>
      <vt:lpstr>Copperplate Gothic Bold</vt:lpstr>
      <vt:lpstr>Georgia</vt:lpstr>
      <vt:lpstr>Trebuchet MS</vt:lpstr>
      <vt:lpstr>Slipstream</vt:lpstr>
      <vt:lpstr>ARMY PUBLIC SCHOOL  HISAR </vt:lpstr>
      <vt:lpstr> IDPWD DAY 2025</vt:lpstr>
      <vt:lpstr> LIGHTING OF LAMP</vt:lpstr>
      <vt:lpstr>WELCOME SONG BY ASHA SCHOOL STUDENTS</vt:lpstr>
      <vt:lpstr>SKIT ON INCLUSIVE EDUCATION BY APS STUDENTS</vt:lpstr>
      <vt:lpstr>A SONG PERFORMED BY MASTER SHREYANSH OF APS STUDENT</vt:lpstr>
      <vt:lpstr>INSPIRATIONAL  SPEECH BY CHIEF GUEST</vt:lpstr>
      <vt:lpstr>GIFTS/ TOKEN OF APPRECIATION DISTRIBUTION</vt:lpstr>
      <vt:lpstr> GROUP PHOTOGRAPH</vt:lpstr>
      <vt:lpstr> ARMY PUBLIC SCHOOL HISAR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ommmmm</dc:creator>
  <cp:lastModifiedBy>ARORA'S LAPTOP</cp:lastModifiedBy>
  <cp:revision>483</cp:revision>
  <dcterms:created xsi:type="dcterms:W3CDTF">2020-11-18T15:31:42Z</dcterms:created>
  <dcterms:modified xsi:type="dcterms:W3CDTF">2025-12-04T07:38:36Z</dcterms:modified>
</cp:coreProperties>
</file>